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4"/>
  </p:notesMasterIdLst>
  <p:sldIdLst>
    <p:sldId id="256" r:id="rId2"/>
    <p:sldId id="463" r:id="rId3"/>
    <p:sldId id="509" r:id="rId4"/>
    <p:sldId id="535" r:id="rId5"/>
    <p:sldId id="536" r:id="rId6"/>
    <p:sldId id="537" r:id="rId7"/>
    <p:sldId id="538" r:id="rId8"/>
    <p:sldId id="539" r:id="rId9"/>
    <p:sldId id="516" r:id="rId10"/>
    <p:sldId id="517" r:id="rId11"/>
    <p:sldId id="540" r:id="rId12"/>
    <p:sldId id="518" r:id="rId13"/>
    <p:sldId id="519" r:id="rId14"/>
    <p:sldId id="520" r:id="rId15"/>
    <p:sldId id="533" r:id="rId16"/>
    <p:sldId id="534" r:id="rId17"/>
    <p:sldId id="528" r:id="rId18"/>
    <p:sldId id="529" r:id="rId19"/>
    <p:sldId id="521" r:id="rId20"/>
    <p:sldId id="522" r:id="rId21"/>
    <p:sldId id="523" r:id="rId22"/>
    <p:sldId id="524" r:id="rId23"/>
    <p:sldId id="525" r:id="rId24"/>
    <p:sldId id="530" r:id="rId25"/>
    <p:sldId id="532" r:id="rId26"/>
    <p:sldId id="526" r:id="rId27"/>
    <p:sldId id="477" r:id="rId28"/>
    <p:sldId id="399" r:id="rId29"/>
    <p:sldId id="409" r:id="rId30"/>
    <p:sldId id="481" r:id="rId31"/>
    <p:sldId id="482" r:id="rId32"/>
    <p:sldId id="50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2/GetEntitySet.txt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s://github.com/soyuztechnologies/Nvidia_Ui5_Fiori_Feb1/blob/master/Day%2012/GETEntity%20(Single%20Record)%20Method.t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Nvidia_Ui5_Fiori_Feb1/blob/master/Day%2013/Create_Update&amp;Delete%20ProductSet/CreateEntity(Post%20call).tx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3/Create_Update&amp;Delete%20ProductSet/UpdateEntity.txt" TargetMode="External"/><Relationship Id="rId5" Type="http://schemas.openxmlformats.org/officeDocument/2006/relationships/hyperlink" Target="https://github.com/soyuztechnologies/Nvidia_Ui5_Fiori_Feb1/blob/master/Day%2013/Create_Update&amp;Delete%20ProductSet/DeleteEntity.txt" TargetMode="Externa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2.png"/><Relationship Id="rId4" Type="http://schemas.openxmlformats.org/officeDocument/2006/relationships/image" Target="../media/image52.tiff"/><Relationship Id="rId9" Type="http://schemas.openxmlformats.org/officeDocument/2006/relationships/hyperlink" Target="https://anubhavtrainings.com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7.jpg"/><Relationship Id="rId7" Type="http://schemas.openxmlformats.org/officeDocument/2006/relationships/image" Target="../media/image5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.com/documents/2018/02/f0148939-f27c-0010-82c7-eda71af511fa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33" y="1369539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Creating First OData Service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first OData Service by following the steps written in the previous Slides.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8B849-7D93-4FF2-80EF-FE179C09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1856309"/>
            <a:ext cx="7641981" cy="19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2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it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>
                <a:highlight>
                  <a:srgbClr val="FFFF00"/>
                </a:highlight>
              </a:rPr>
              <a:t>MPC</a:t>
            </a:r>
            <a:r>
              <a:rPr lang="en-US" dirty="0"/>
              <a:t> = Model Provider Class (metadata) = </a:t>
            </a:r>
            <a:r>
              <a:rPr lang="en-US" dirty="0">
                <a:highlight>
                  <a:srgbClr val="FFFF00"/>
                </a:highlight>
              </a:rPr>
              <a:t>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highlight>
                <a:srgbClr val="FFFF00"/>
              </a:highlight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>
                <a:highlight>
                  <a:srgbClr val="FFFF00"/>
                </a:highlight>
              </a:rPr>
              <a:t>DPC</a:t>
            </a:r>
            <a:r>
              <a:rPr lang="en-US" dirty="0"/>
              <a:t> = Data Provider Class (data operations CRUDQ) = </a:t>
            </a:r>
            <a:r>
              <a:rPr lang="en-US" dirty="0">
                <a:highlight>
                  <a:srgbClr val="FFFF00"/>
                </a:highlight>
              </a:rPr>
              <a:t>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highlight>
                <a:srgbClr val="FFFF00"/>
              </a:highlight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4703291"/>
            <a:ext cx="2220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Whenever a </a:t>
            </a:r>
            <a:r>
              <a:rPr lang="en-US" sz="1400" dirty="0" err="1"/>
              <a:t>entitySet</a:t>
            </a:r>
            <a:r>
              <a:rPr lang="en-US" sz="1400" dirty="0"/>
              <a:t> is created, in 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1F6BB6-320D-489D-8185-C6777DEC67D5}"/>
              </a:ext>
            </a:extLst>
          </p:cNvPr>
          <p:cNvCxnSpPr/>
          <p:nvPr/>
        </p:nvCxnSpPr>
        <p:spPr>
          <a:xfrm>
            <a:off x="9792479" y="5972175"/>
            <a:ext cx="304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Set Method for ProductSet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EntitySet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3825582" cy="1969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1" r="29952" b="10997"/>
          <a:stretch/>
        </p:blipFill>
        <p:spPr>
          <a:xfrm>
            <a:off x="5545915" y="1420609"/>
            <a:ext cx="6049625" cy="33724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122"/>
          <a:stretch/>
        </p:blipFill>
        <p:spPr>
          <a:xfrm>
            <a:off x="424871" y="3719139"/>
            <a:ext cx="4915441" cy="2847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4456057" y="2225458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97374-FCE0-4988-86EB-BBAFE5698772}"/>
              </a:ext>
            </a:extLst>
          </p:cNvPr>
          <p:cNvSpPr txBox="1"/>
          <p:nvPr/>
        </p:nvSpPr>
        <p:spPr>
          <a:xfrm>
            <a:off x="5545915" y="5142985"/>
            <a:ext cx="4743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the code just activate the service.</a:t>
            </a:r>
          </a:p>
          <a:p>
            <a:r>
              <a:rPr lang="en-US" dirty="0">
                <a:solidFill>
                  <a:schemeClr val="accent6"/>
                </a:solidFill>
              </a:rPr>
              <a:t>Code for PRODUCTSET_GET_ENTITYSET:</a:t>
            </a:r>
          </a:p>
          <a:p>
            <a:r>
              <a:rPr lang="en-US" dirty="0">
                <a:hlinkClick r:id="rId6"/>
              </a:rPr>
              <a:t>GetEntitySet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Test the Get Entity Set in Browser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enter the Tcode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n/iwfnd/maint_service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and, there search our service using the filter option.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select the service and press the Call Browser button to open it in the Browser window.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Just add 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/ProductSet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at the end of the service to call the get product get entity set method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48" b="11175"/>
          <a:stretch/>
        </p:blipFill>
        <p:spPr>
          <a:xfrm>
            <a:off x="398163" y="1742882"/>
            <a:ext cx="2757019" cy="219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9" b="14573"/>
          <a:stretch/>
        </p:blipFill>
        <p:spPr>
          <a:xfrm>
            <a:off x="398163" y="4353434"/>
            <a:ext cx="2757019" cy="195994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3903909" y="3960585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E8551E7-BB62-44B1-94F9-37BBF62B0F7E}"/>
              </a:ext>
            </a:extLst>
          </p:cNvPr>
          <p:cNvSpPr/>
          <p:nvPr/>
        </p:nvSpPr>
        <p:spPr>
          <a:xfrm>
            <a:off x="1768510" y="3937068"/>
            <a:ext cx="301450" cy="416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C3C7F-2120-4EC8-AA40-333AB86C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21" y="1745042"/>
            <a:ext cx="5996657" cy="45185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7982D5-3B11-481E-952B-87BECBFF4341}"/>
              </a:ext>
            </a:extLst>
          </p:cNvPr>
          <p:cNvSpPr txBox="1"/>
          <p:nvPr/>
        </p:nvSpPr>
        <p:spPr>
          <a:xfrm>
            <a:off x="6933362" y="6313379"/>
            <a:ext cx="36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the ProductSet in browser</a:t>
            </a:r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class of our service and redefine the method  PRODUCTSET_GET_ENTITY and put the below provided code.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5" r="25109" b="8792"/>
          <a:stretch/>
        </p:blipFill>
        <p:spPr>
          <a:xfrm>
            <a:off x="261763" y="1874686"/>
            <a:ext cx="4938973" cy="3774230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364" y="1874686"/>
            <a:ext cx="5363014" cy="377345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548364" y="3690981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5F4D-EEBC-41D9-9301-7B39CF8ACDCA}"/>
              </a:ext>
            </a:extLst>
          </p:cNvPr>
          <p:cNvSpPr txBox="1"/>
          <p:nvPr/>
        </p:nvSpPr>
        <p:spPr>
          <a:xfrm>
            <a:off x="6734464" y="5755744"/>
            <a:ext cx="480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PRODUCTSET_GET_ENTITY:</a:t>
            </a:r>
          </a:p>
          <a:p>
            <a:r>
              <a:rPr lang="en-US" dirty="0" err="1">
                <a:hlinkClick r:id="rId4"/>
              </a:rPr>
              <a:t>GetEntity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algn="just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You can Download the postman tool from the link give below: </a:t>
            </a:r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  <a:p>
            <a:pPr lvl="1" algn="just" defTabSz="914126"/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05" y="4290188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>
                <a:solidFill>
                  <a:schemeClr val="accent6"/>
                </a:solidFill>
              </a:rPr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>
                <a:solidFill>
                  <a:schemeClr val="accent6"/>
                </a:solidFill>
              </a:rPr>
              <a:t>Basic Auth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To implement the Create operation in our odata service, go to DPC Extension class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7" r="15538" b="5633"/>
          <a:stretch/>
        </p:blipFill>
        <p:spPr>
          <a:xfrm>
            <a:off x="261762" y="1634435"/>
            <a:ext cx="5289827" cy="3948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5777802" y="3512127"/>
            <a:ext cx="720974" cy="4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470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PRODUCTSET_CREATE_ENTITY: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04FF2-6139-B5B8-C957-42ED5F0A7EE7}"/>
              </a:ext>
            </a:extLst>
          </p:cNvPr>
          <p:cNvSpPr txBox="1"/>
          <p:nvPr/>
        </p:nvSpPr>
        <p:spPr>
          <a:xfrm>
            <a:off x="638228" y="899721"/>
            <a:ext cx="5353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SAP Deployment Options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TCodes</a:t>
            </a:r>
            <a:r>
              <a:rPr lang="en-US" dirty="0"/>
              <a:t> and Services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Data Model for our use case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OData Service.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set Method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the Get Entity set Method in Browser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method (Single Product)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Postman Tool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Setting the Authorization in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Get Entity and Entity set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Create in OData Service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in the SAP Logon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set payload in postman to test POST call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x-csrf-token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Update and Delete in service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481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PRODUCTSET_DELETE_ENTITY: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525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PRODUCTSET_UPDATE_ENTITY 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SAP Deployment Options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BFF5A-BFF9-40F6-8B78-E25A23E6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1" y="1832289"/>
            <a:ext cx="4506205" cy="37538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03CAA-053F-4458-B011-89A5E21484C2}"/>
              </a:ext>
            </a:extLst>
          </p:cNvPr>
          <p:cNvSpPr txBox="1"/>
          <p:nvPr/>
        </p:nvSpPr>
        <p:spPr>
          <a:xfrm>
            <a:off x="76200" y="1087194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Central HUB Scenario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C0623-6419-4857-B60C-D181E329B32C}"/>
              </a:ext>
            </a:extLst>
          </p:cNvPr>
          <p:cNvSpPr txBox="1"/>
          <p:nvPr/>
        </p:nvSpPr>
        <p:spPr>
          <a:xfrm>
            <a:off x="7391400" y="1171575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Embedded system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9565FEB-3FF0-45F8-BD0B-8F85CCB50CF2}"/>
              </a:ext>
            </a:extLst>
          </p:cNvPr>
          <p:cNvSpPr/>
          <p:nvPr/>
        </p:nvSpPr>
        <p:spPr>
          <a:xfrm>
            <a:off x="5181600" y="2686050"/>
            <a:ext cx="600075" cy="214312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3FB9A2-C128-4E87-B1E3-35473DE1E483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5781675" y="3757613"/>
            <a:ext cx="13407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16FD1-9EB1-4E2B-B601-D2D17C54650A}"/>
              </a:ext>
            </a:extLst>
          </p:cNvPr>
          <p:cNvSpPr/>
          <p:nvPr/>
        </p:nvSpPr>
        <p:spPr>
          <a:xfrm>
            <a:off x="7515226" y="2762246"/>
            <a:ext cx="3448050" cy="21431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SAP Fiori Frontend Server, GW_FND, Standard Fiori Apps</a:t>
            </a: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Existing ECC/ERP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SAP Fiori backend System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FM , Classes, existing Function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293E3-CF6F-41D7-931A-00539DF3BA60}"/>
              </a:ext>
            </a:extLst>
          </p:cNvPr>
          <p:cNvSpPr/>
          <p:nvPr/>
        </p:nvSpPr>
        <p:spPr>
          <a:xfrm>
            <a:off x="8286750" y="1658283"/>
            <a:ext cx="1419225" cy="6842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  <a:p>
            <a:pPr algn="ctr"/>
            <a:r>
              <a:rPr lang="en-US" dirty="0"/>
              <a:t>Fiori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B854216E-BBB1-47AB-8FF4-3C4F053965BE}"/>
              </a:ext>
            </a:extLst>
          </p:cNvPr>
          <p:cNvSpPr/>
          <p:nvPr/>
        </p:nvSpPr>
        <p:spPr>
          <a:xfrm>
            <a:off x="8705850" y="5334000"/>
            <a:ext cx="914400" cy="523875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563165-2E52-4F59-909B-E7D47769355C}"/>
              </a:ext>
            </a:extLst>
          </p:cNvPr>
          <p:cNvCxnSpPr>
            <a:endCxn id="12" idx="0"/>
          </p:cNvCxnSpPr>
          <p:nvPr/>
        </p:nvCxnSpPr>
        <p:spPr>
          <a:xfrm>
            <a:off x="9239251" y="2342577"/>
            <a:ext cx="0" cy="419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BF1517-0E85-4A1E-936E-93D6C48F700F}"/>
              </a:ext>
            </a:extLst>
          </p:cNvPr>
          <p:cNvCxnSpPr/>
          <p:nvPr/>
        </p:nvCxnSpPr>
        <p:spPr>
          <a:xfrm>
            <a:off x="9134476" y="4914331"/>
            <a:ext cx="0" cy="419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Pros and Cons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0897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Central HUB Deployment</a:t>
            </a:r>
          </a:p>
          <a:p>
            <a:r>
              <a:rPr lang="en-US" dirty="0"/>
              <a:t>Cons: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Manage multiple systems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Cost is high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Confusion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User needs to be duplicated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OData Metadata is duplicate</a:t>
            </a:r>
          </a:p>
          <a:p>
            <a:r>
              <a:rPr lang="en-US" sz="2800" dirty="0"/>
              <a:t>Pros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No need to upgrade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Separation of concerns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Works like a HUB</a:t>
            </a:r>
          </a:p>
          <a:p>
            <a:endParaRPr lang="en-US" sz="1800" dirty="0"/>
          </a:p>
          <a:p>
            <a:r>
              <a:rPr lang="en-US" dirty="0"/>
              <a:t>Recommendation</a:t>
            </a:r>
          </a:p>
          <a:p>
            <a:r>
              <a:rPr lang="en-US" dirty="0">
                <a:hlinkClick r:id="rId3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46DFDC-21B3-40D3-8D3F-052AF516F962}"/>
              </a:ext>
            </a:extLst>
          </p:cNvPr>
          <p:cNvSpPr txBox="1"/>
          <p:nvPr/>
        </p:nvSpPr>
        <p:spPr>
          <a:xfrm>
            <a:off x="6864067" y="779090"/>
            <a:ext cx="3686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Embedded Deployment </a:t>
            </a:r>
            <a:r>
              <a:rPr lang="en-US" b="1" dirty="0"/>
              <a:t>(recommended)</a:t>
            </a:r>
          </a:p>
          <a:p>
            <a:r>
              <a:rPr lang="en-US" sz="1800" dirty="0"/>
              <a:t>Pros –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Less Costly</a:t>
            </a:r>
          </a:p>
          <a:p>
            <a:pPr marL="285750" indent="-285750">
              <a:buFontTx/>
              <a:buChar char="-"/>
            </a:pPr>
            <a:r>
              <a:rPr lang="en-US" dirty="0"/>
              <a:t>N</a:t>
            </a:r>
            <a:r>
              <a:rPr lang="en-US" sz="1800" dirty="0"/>
              <a:t>o confusion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No redundancy</a:t>
            </a:r>
          </a:p>
          <a:p>
            <a:r>
              <a:rPr lang="en-US" sz="1800" dirty="0"/>
              <a:t>Cons – </a:t>
            </a:r>
          </a:p>
          <a:p>
            <a:r>
              <a:rPr lang="en-US" dirty="0"/>
              <a:t>-   </a:t>
            </a:r>
            <a:r>
              <a:rPr lang="en-US" sz="1800" dirty="0"/>
              <a:t>Upgrade </a:t>
            </a:r>
            <a:endParaRPr lang="en-US" dirty="0"/>
          </a:p>
          <a:p>
            <a:r>
              <a:rPr lang="en-US" sz="1800" dirty="0"/>
              <a:t>-  All load on one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2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endParaRPr lang="en-US" dirty="0"/>
          </a:p>
          <a:p>
            <a:r>
              <a:rPr lang="en-US" b="1" dirty="0"/>
              <a:t>EPM</a:t>
            </a:r>
            <a:r>
              <a:rPr lang="en-US" dirty="0"/>
              <a:t> – </a:t>
            </a:r>
            <a:r>
              <a:rPr lang="en-US" b="1" dirty="0"/>
              <a:t>Enterprise procurement model </a:t>
            </a:r>
            <a:r>
              <a:rPr lang="en-US" dirty="0"/>
              <a:t>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80487" y="3213848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19035" y="779090"/>
            <a:ext cx="11161643" cy="562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EPM Data model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 Function Modules called as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(Remote enabled FM).</a:t>
            </a:r>
          </a:p>
          <a:p>
            <a:pPr defTabSz="914126"/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Project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87FF19-A1C6-4D9A-B7B4-F9A637BA3FED}"/>
              </a:ext>
            </a:extLst>
          </p:cNvPr>
          <p:cNvCxnSpPr>
            <a:cxnSpLocks/>
          </p:cNvCxnSpPr>
          <p:nvPr/>
        </p:nvCxnSpPr>
        <p:spPr>
          <a:xfrm flipH="1" flipV="1">
            <a:off x="5842585" y="5429250"/>
            <a:ext cx="2009859" cy="563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5CCB88-CCC0-44D0-9438-E410F7431807}"/>
              </a:ext>
            </a:extLst>
          </p:cNvPr>
          <p:cNvSpPr txBox="1"/>
          <p:nvPr/>
        </p:nvSpPr>
        <p:spPr>
          <a:xfrm>
            <a:off x="7726680" y="5747811"/>
            <a:ext cx="20143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This is the name of your service</a:t>
            </a:r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23972</TotalTime>
  <Words>1868</Words>
  <Application>Microsoft Office PowerPoint</Application>
  <PresentationFormat>Widescreen</PresentationFormat>
  <Paragraphs>228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744</cp:revision>
  <dcterms:created xsi:type="dcterms:W3CDTF">2016-07-10T03:33:26Z</dcterms:created>
  <dcterms:modified xsi:type="dcterms:W3CDTF">2022-12-07T03:32:16Z</dcterms:modified>
</cp:coreProperties>
</file>